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301" r:id="rId2"/>
    <p:sldId id="307" r:id="rId3"/>
    <p:sldId id="322" r:id="rId4"/>
    <p:sldId id="320" r:id="rId5"/>
    <p:sldId id="32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1" autoAdjust="0"/>
    <p:restoredTop sz="86905" autoAdjust="0"/>
  </p:normalViewPr>
  <p:slideViewPr>
    <p:cSldViewPr snapToGrid="0">
      <p:cViewPr varScale="1">
        <p:scale>
          <a:sx n="58" d="100"/>
          <a:sy n="58" d="100"/>
        </p:scale>
        <p:origin x="1204" y="-168"/>
      </p:cViewPr>
      <p:guideLst/>
    </p:cSldViewPr>
  </p:slideViewPr>
  <p:notesTextViewPr>
    <p:cViewPr>
      <p:scale>
        <a:sx n="1" d="1"/>
        <a:sy n="1" d="1"/>
      </p:scale>
      <p:origin x="0" y="0"/>
    </p:cViewPr>
  </p:notesTextViewPr>
  <p:sorterViewPr>
    <p:cViewPr>
      <p:scale>
        <a:sx n="100" d="100"/>
        <a:sy n="100" d="100"/>
      </p:scale>
      <p:origin x="0" y="-116"/>
    </p:cViewPr>
  </p:sorterViewPr>
  <p:notesViewPr>
    <p:cSldViewPr snapToGrid="0">
      <p:cViewPr varScale="1">
        <p:scale>
          <a:sx n="47" d="100"/>
          <a:sy n="47" d="100"/>
        </p:scale>
        <p:origin x="278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4BECF-3FB5-46BF-82DD-7734E7079F94}" type="datetimeFigureOut">
              <a:rPr lang="en-GB" smtClean="0"/>
              <a:t>22/06/2021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B6D140-38B4-418B-9679-6E5C10D654C8}" type="slidenum">
              <a:rPr lang="en-GB" smtClean="0"/>
              <a:t>‹#›</a:t>
            </a:fld>
            <a:endParaRPr lang="en-GB"/>
          </a:p>
        </p:txBody>
      </p:sp>
    </p:spTree>
    <p:extLst>
      <p:ext uri="{BB962C8B-B14F-4D97-AF65-F5344CB8AC3E}">
        <p14:creationId xmlns:p14="http://schemas.microsoft.com/office/powerpoint/2010/main" val="3268242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B6D140-38B4-418B-9679-6E5C10D654C8}" type="slidenum">
              <a:rPr lang="en-GB" smtClean="0"/>
              <a:t>1</a:t>
            </a:fld>
            <a:endParaRPr lang="en-GB"/>
          </a:p>
        </p:txBody>
      </p:sp>
    </p:spTree>
    <p:extLst>
      <p:ext uri="{BB962C8B-B14F-4D97-AF65-F5344CB8AC3E}">
        <p14:creationId xmlns:p14="http://schemas.microsoft.com/office/powerpoint/2010/main" val="36632546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22/06/2021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22/06/2021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22/06/2021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22/06/2021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22/06/2021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22/06/2021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22/06/2021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22/06/2021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22/06/2021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22/06/2021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nvest.gov.qa/ar/the-beneficial-own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272" y="973668"/>
            <a:ext cx="9227932" cy="706964"/>
          </a:xfrm>
        </p:spPr>
        <p:txBody>
          <a:bodyPr/>
          <a:lstStyle/>
          <a:p>
            <a:pPr algn="ctr" rtl="1"/>
            <a:r>
              <a:rPr lang="ar-SA" b="1" dirty="0">
                <a:latin typeface="Calibri" panose="020F0502020204030204" pitchFamily="34" charset="0"/>
                <a:cs typeface="Calibri" panose="020F0502020204030204" pitchFamily="34" charset="0"/>
              </a:rPr>
              <a:t>مكافحة غسل الأموال و تمويل الإرهاب</a:t>
            </a:r>
            <a:endParaRPr lang="en-GB" b="1" dirty="0">
              <a:latin typeface="Calibri" panose="020F0502020204030204" pitchFamily="34" charset="0"/>
              <a:cs typeface="Calibri" panose="020F0502020204030204" pitchFamily="34" charset="0"/>
            </a:endParaRPr>
          </a:p>
        </p:txBody>
      </p:sp>
      <p:sp>
        <p:nvSpPr>
          <p:cNvPr id="5" name="Rounded Rectangle 4"/>
          <p:cNvSpPr/>
          <p:nvPr/>
        </p:nvSpPr>
        <p:spPr>
          <a:xfrm>
            <a:off x="8502977" y="2254396"/>
            <a:ext cx="3278001" cy="4784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1600" b="1" dirty="0">
                <a:latin typeface="Calibri" panose="020F0502020204030204" pitchFamily="34" charset="0"/>
                <a:cs typeface="Calibri" panose="020F0502020204030204" pitchFamily="34" charset="0"/>
              </a:rPr>
              <a:t>مكافحة غسل الأموال و تمويل الإرهاب</a:t>
            </a:r>
          </a:p>
        </p:txBody>
      </p:sp>
      <p:sp>
        <p:nvSpPr>
          <p:cNvPr id="6" name="Rounded Rectangle 5"/>
          <p:cNvSpPr/>
          <p:nvPr/>
        </p:nvSpPr>
        <p:spPr>
          <a:xfrm>
            <a:off x="3553467" y="2546437"/>
            <a:ext cx="4075813" cy="316343"/>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SA" sz="1400" dirty="0">
                <a:solidFill>
                  <a:schemeClr val="bg1"/>
                </a:solidFill>
                <a:latin typeface="Calibri" panose="020F0502020204030204" pitchFamily="34" charset="0"/>
                <a:cs typeface="Calibri" panose="020F0502020204030204" pitchFamily="34" charset="0"/>
              </a:rPr>
              <a:t>1- </a:t>
            </a:r>
            <a:r>
              <a:rPr lang="ar-QA" sz="1400" b="1" dirty="0">
                <a:solidFill>
                  <a:schemeClr val="bg1"/>
                </a:solidFill>
                <a:latin typeface="Calibri" panose="020F0502020204030204" pitchFamily="34" charset="0"/>
                <a:cs typeface="Calibri" panose="020F0502020204030204" pitchFamily="34" charset="0"/>
              </a:rPr>
              <a:t>قسم مكافحة غسل الأموال و تمويل الإرهاب </a:t>
            </a:r>
            <a:endParaRPr lang="ar-SA" sz="1400" b="1" dirty="0">
              <a:solidFill>
                <a:schemeClr val="bg1"/>
              </a:solidFill>
              <a:latin typeface="Calibri" panose="020F0502020204030204" pitchFamily="34" charset="0"/>
              <a:cs typeface="Calibri" panose="020F0502020204030204" pitchFamily="34" charset="0"/>
            </a:endParaRPr>
          </a:p>
          <a:p>
            <a:pPr algn="r" rtl="1"/>
            <a:endParaRPr lang="ar-SA" sz="1400" dirty="0">
              <a:solidFill>
                <a:schemeClr val="bg1"/>
              </a:solidFill>
              <a:latin typeface="Calibri" panose="020F0502020204030204" pitchFamily="34" charset="0"/>
              <a:cs typeface="Calibri" panose="020F0502020204030204" pitchFamily="34" charset="0"/>
            </a:endParaRPr>
          </a:p>
        </p:txBody>
      </p:sp>
      <p:sp>
        <p:nvSpPr>
          <p:cNvPr id="9" name="Rounded Rectangle 8"/>
          <p:cNvSpPr/>
          <p:nvPr/>
        </p:nvSpPr>
        <p:spPr>
          <a:xfrm>
            <a:off x="3471631" y="2874388"/>
            <a:ext cx="4075813" cy="311871"/>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SA" sz="1400" b="1" dirty="0">
                <a:solidFill>
                  <a:schemeClr val="bg1"/>
                </a:solidFill>
                <a:latin typeface="Calibri" panose="020F0502020204030204" pitchFamily="34" charset="0"/>
                <a:cs typeface="Calibri" panose="020F0502020204030204" pitchFamily="34" charset="0"/>
              </a:rPr>
              <a:t>2- الإطار </a:t>
            </a:r>
            <a:r>
              <a:rPr lang="ar-QA" sz="1400" b="1" dirty="0">
                <a:solidFill>
                  <a:schemeClr val="bg1"/>
                </a:solidFill>
                <a:latin typeface="Calibri" panose="020F0502020204030204" pitchFamily="34" charset="0"/>
                <a:cs typeface="Calibri" panose="020F0502020204030204" pitchFamily="34" charset="0"/>
              </a:rPr>
              <a:t>القانوني الدولي و الوطني </a:t>
            </a:r>
            <a:endParaRPr lang="ar-SA" sz="1400" b="1" dirty="0">
              <a:solidFill>
                <a:schemeClr val="bg1"/>
              </a:solidFill>
              <a:latin typeface="Calibri" panose="020F0502020204030204" pitchFamily="34" charset="0"/>
              <a:cs typeface="Calibri" panose="020F0502020204030204" pitchFamily="34" charset="0"/>
            </a:endParaRPr>
          </a:p>
          <a:p>
            <a:pPr algn="r" rtl="1"/>
            <a:endParaRPr lang="ar-SA" sz="1400" b="1" dirty="0">
              <a:solidFill>
                <a:schemeClr val="bg1"/>
              </a:solidFill>
              <a:latin typeface="Calibri" panose="020F0502020204030204" pitchFamily="34" charset="0"/>
              <a:cs typeface="Calibri" panose="020F0502020204030204" pitchFamily="34" charset="0"/>
            </a:endParaRPr>
          </a:p>
        </p:txBody>
      </p:sp>
      <p:sp>
        <p:nvSpPr>
          <p:cNvPr id="14" name="Rectangle 13"/>
          <p:cNvSpPr/>
          <p:nvPr/>
        </p:nvSpPr>
        <p:spPr>
          <a:xfrm>
            <a:off x="7711126" y="2507146"/>
            <a:ext cx="124774" cy="3544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Elbow Connector 17"/>
          <p:cNvCxnSpPr>
            <a:cxnSpLocks/>
            <a:stCxn id="5" idx="2"/>
            <a:endCxn id="14" idx="3"/>
          </p:cNvCxnSpPr>
          <p:nvPr/>
        </p:nvCxnSpPr>
        <p:spPr>
          <a:xfrm rot="5400000">
            <a:off x="8215582" y="2353179"/>
            <a:ext cx="1546714" cy="2306078"/>
          </a:xfrm>
          <a:prstGeom prst="bentConnector2">
            <a:avLst/>
          </a:prstGeom>
          <a:ln>
            <a:tailEnd type="triangle"/>
          </a:ln>
        </p:spPr>
        <p:style>
          <a:lnRef idx="3">
            <a:schemeClr val="accent1"/>
          </a:lnRef>
          <a:fillRef idx="0">
            <a:schemeClr val="accent1"/>
          </a:fillRef>
          <a:effectRef idx="2">
            <a:schemeClr val="accent1"/>
          </a:effectRef>
          <a:fontRef idx="minor">
            <a:schemeClr val="tx1"/>
          </a:fontRef>
        </p:style>
      </p:cxnSp>
      <p:sp>
        <p:nvSpPr>
          <p:cNvPr id="15" name="Rounded Rectangle 14"/>
          <p:cNvSpPr/>
          <p:nvPr/>
        </p:nvSpPr>
        <p:spPr>
          <a:xfrm>
            <a:off x="3471627" y="3685105"/>
            <a:ext cx="4075813" cy="316343"/>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SA" sz="1400" dirty="0">
                <a:solidFill>
                  <a:schemeClr val="bg1"/>
                </a:solidFill>
                <a:highlight>
                  <a:srgbClr val="0000FF"/>
                </a:highlight>
                <a:latin typeface="Calibri" panose="020F0502020204030204" pitchFamily="34" charset="0"/>
                <a:cs typeface="Calibri" panose="020F0502020204030204" pitchFamily="34" charset="0"/>
              </a:rPr>
              <a:t>4- </a:t>
            </a:r>
            <a:r>
              <a:rPr lang="ar-QA" sz="1400" b="1" dirty="0">
                <a:solidFill>
                  <a:schemeClr val="bg1"/>
                </a:solidFill>
                <a:highlight>
                  <a:srgbClr val="0000FF"/>
                </a:highlight>
                <a:latin typeface="Calibri" panose="020F0502020204030204" pitchFamily="34" charset="0"/>
                <a:cs typeface="Calibri" panose="020F0502020204030204" pitchFamily="34" charset="0"/>
              </a:rPr>
              <a:t>المستفيد الحقيقي</a:t>
            </a:r>
            <a:endParaRPr lang="ar-SA" sz="1400" b="1" dirty="0">
              <a:solidFill>
                <a:schemeClr val="bg1"/>
              </a:solidFill>
              <a:highlight>
                <a:srgbClr val="0000FF"/>
              </a:highlight>
              <a:latin typeface="Calibri" panose="020F0502020204030204" pitchFamily="34" charset="0"/>
              <a:cs typeface="Calibri" panose="020F0502020204030204" pitchFamily="34" charset="0"/>
            </a:endParaRPr>
          </a:p>
          <a:p>
            <a:pPr algn="r" rtl="1"/>
            <a:endParaRPr lang="ar-SA" sz="1400" dirty="0">
              <a:solidFill>
                <a:schemeClr val="bg1"/>
              </a:solidFill>
              <a:latin typeface="Calibri" panose="020F0502020204030204" pitchFamily="34" charset="0"/>
              <a:cs typeface="Calibri" panose="020F0502020204030204" pitchFamily="34" charset="0"/>
            </a:endParaRPr>
          </a:p>
        </p:txBody>
      </p:sp>
      <p:sp>
        <p:nvSpPr>
          <p:cNvPr id="21" name="Rounded Rectangle 7">
            <a:extLst>
              <a:ext uri="{FF2B5EF4-FFF2-40B4-BE49-F238E27FC236}">
                <a16:creationId xmlns:a16="http://schemas.microsoft.com/office/drawing/2014/main" id="{3EC7AF4C-9EE4-4A97-815A-F61F350A3FDF}"/>
              </a:ext>
            </a:extLst>
          </p:cNvPr>
          <p:cNvSpPr/>
          <p:nvPr/>
        </p:nvSpPr>
        <p:spPr>
          <a:xfrm>
            <a:off x="3471628" y="3265682"/>
            <a:ext cx="4075813" cy="326636"/>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SA" sz="1400" dirty="0">
                <a:solidFill>
                  <a:schemeClr val="bg1"/>
                </a:solidFill>
                <a:latin typeface="Calibri" panose="020F0502020204030204" pitchFamily="34" charset="0"/>
                <a:cs typeface="Calibri" panose="020F0502020204030204" pitchFamily="34" charset="0"/>
              </a:rPr>
              <a:t>3- </a:t>
            </a:r>
            <a:r>
              <a:rPr lang="ar-SA" sz="1400" b="1" dirty="0">
                <a:solidFill>
                  <a:schemeClr val="bg1"/>
                </a:solidFill>
                <a:latin typeface="Calibri" panose="020F0502020204030204" pitchFamily="34" charset="0"/>
                <a:cs typeface="Calibri" panose="020F0502020204030204" pitchFamily="34" charset="0"/>
              </a:rPr>
              <a:t>الجهات الخاضعة للرقابة</a:t>
            </a:r>
            <a:endParaRPr lang="ar-QA" sz="1400" b="1" dirty="0">
              <a:solidFill>
                <a:schemeClr val="bg1"/>
              </a:solidFill>
              <a:latin typeface="Calibri" panose="020F0502020204030204" pitchFamily="34" charset="0"/>
              <a:cs typeface="Calibri" panose="020F0502020204030204" pitchFamily="34" charset="0"/>
            </a:endParaRPr>
          </a:p>
          <a:p>
            <a:pPr algn="r" rtl="1"/>
            <a:endParaRPr lang="ar-QA" sz="1400" b="1" dirty="0">
              <a:solidFill>
                <a:schemeClr val="bg1"/>
              </a:solidFill>
              <a:latin typeface="Calibri" panose="020F0502020204030204" pitchFamily="34" charset="0"/>
              <a:cs typeface="Calibri" panose="020F0502020204030204" pitchFamily="34" charset="0"/>
            </a:endParaRPr>
          </a:p>
          <a:p>
            <a:pPr algn="r" rtl="1"/>
            <a:endParaRPr lang="ar-SA" sz="1400" b="1" dirty="0">
              <a:solidFill>
                <a:schemeClr val="bg1"/>
              </a:solidFill>
              <a:latin typeface="Calibri" panose="020F0502020204030204" pitchFamily="34" charset="0"/>
              <a:cs typeface="Calibri" panose="020F0502020204030204" pitchFamily="34" charset="0"/>
            </a:endParaRPr>
          </a:p>
          <a:p>
            <a:pPr algn="r" rtl="1"/>
            <a:endParaRPr lang="ar-SA" sz="1400" dirty="0">
              <a:solidFill>
                <a:schemeClr val="bg1"/>
              </a:solidFill>
              <a:latin typeface="Calibri" panose="020F0502020204030204" pitchFamily="34" charset="0"/>
              <a:cs typeface="Calibri" panose="020F0502020204030204" pitchFamily="34" charset="0"/>
            </a:endParaRPr>
          </a:p>
        </p:txBody>
      </p:sp>
      <p:sp>
        <p:nvSpPr>
          <p:cNvPr id="22" name="Rounded Rectangle 9">
            <a:extLst>
              <a:ext uri="{FF2B5EF4-FFF2-40B4-BE49-F238E27FC236}">
                <a16:creationId xmlns:a16="http://schemas.microsoft.com/office/drawing/2014/main" id="{D78D568C-91C2-4004-AB5D-56CEF1692D24}"/>
              </a:ext>
            </a:extLst>
          </p:cNvPr>
          <p:cNvSpPr/>
          <p:nvPr/>
        </p:nvSpPr>
        <p:spPr>
          <a:xfrm>
            <a:off x="3471626" y="4081779"/>
            <a:ext cx="4075813" cy="326760"/>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QA" sz="1400" dirty="0">
                <a:solidFill>
                  <a:schemeClr val="bg1"/>
                </a:solidFill>
                <a:latin typeface="Calibri" panose="020F0502020204030204" pitchFamily="34" charset="0"/>
                <a:cs typeface="Calibri" panose="020F0502020204030204" pitchFamily="34" charset="0"/>
              </a:rPr>
              <a:t>5- الجزاءات المالية المستهدفة</a:t>
            </a:r>
            <a:endParaRPr lang="ar-SA" sz="1400" dirty="0">
              <a:solidFill>
                <a:schemeClr val="bg1"/>
              </a:solidFill>
              <a:latin typeface="Calibri" panose="020F0502020204030204" pitchFamily="34" charset="0"/>
              <a:cs typeface="Calibri" panose="020F0502020204030204" pitchFamily="34" charset="0"/>
            </a:endParaRPr>
          </a:p>
        </p:txBody>
      </p:sp>
      <p:sp>
        <p:nvSpPr>
          <p:cNvPr id="23" name="Rounded Rectangle 10">
            <a:extLst>
              <a:ext uri="{FF2B5EF4-FFF2-40B4-BE49-F238E27FC236}">
                <a16:creationId xmlns:a16="http://schemas.microsoft.com/office/drawing/2014/main" id="{C1B3A2C9-2351-49CA-ABB0-AF69DBD3D22C}"/>
              </a:ext>
            </a:extLst>
          </p:cNvPr>
          <p:cNvSpPr/>
          <p:nvPr/>
        </p:nvSpPr>
        <p:spPr>
          <a:xfrm>
            <a:off x="3471625" y="4486293"/>
            <a:ext cx="4075813" cy="335345"/>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QA" sz="1400" dirty="0">
                <a:solidFill>
                  <a:schemeClr val="bg1"/>
                </a:solidFill>
                <a:latin typeface="Calibri" panose="020F0502020204030204" pitchFamily="34" charset="0"/>
                <a:cs typeface="Calibri" panose="020F0502020204030204" pitchFamily="34" charset="0"/>
              </a:rPr>
              <a:t>6- الإبلاغ عن المعاملات المشبوهة </a:t>
            </a:r>
            <a:endParaRPr lang="ar-SA" sz="1400" b="1" dirty="0">
              <a:solidFill>
                <a:schemeClr val="bg1"/>
              </a:solidFill>
              <a:latin typeface="Calibri" panose="020F0502020204030204" pitchFamily="34" charset="0"/>
              <a:cs typeface="Calibri" panose="020F0502020204030204" pitchFamily="34" charset="0"/>
            </a:endParaRPr>
          </a:p>
        </p:txBody>
      </p:sp>
      <p:sp>
        <p:nvSpPr>
          <p:cNvPr id="24" name="Rounded Rectangle 11">
            <a:extLst>
              <a:ext uri="{FF2B5EF4-FFF2-40B4-BE49-F238E27FC236}">
                <a16:creationId xmlns:a16="http://schemas.microsoft.com/office/drawing/2014/main" id="{EABCACBA-64A4-4795-9BD6-758CDB6F8550}"/>
              </a:ext>
            </a:extLst>
          </p:cNvPr>
          <p:cNvSpPr/>
          <p:nvPr/>
        </p:nvSpPr>
        <p:spPr>
          <a:xfrm>
            <a:off x="3553467" y="5301482"/>
            <a:ext cx="3993968" cy="307924"/>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QA" sz="1400" dirty="0">
                <a:solidFill>
                  <a:schemeClr val="bg1"/>
                </a:solidFill>
                <a:latin typeface="Calibri" panose="020F0502020204030204" pitchFamily="34" charset="0"/>
                <a:cs typeface="Calibri" panose="020F0502020204030204" pitchFamily="34" charset="0"/>
              </a:rPr>
              <a:t>8- التقارير</a:t>
            </a:r>
            <a:endParaRPr lang="ar-SA" sz="1400" dirty="0">
              <a:solidFill>
                <a:schemeClr val="bg1"/>
              </a:solidFill>
              <a:latin typeface="Calibri" panose="020F0502020204030204" pitchFamily="34" charset="0"/>
              <a:cs typeface="Calibri" panose="020F0502020204030204" pitchFamily="34" charset="0"/>
            </a:endParaRPr>
          </a:p>
          <a:p>
            <a:pPr algn="r" rtl="1"/>
            <a:endParaRPr lang="ar-SA" sz="1400" dirty="0">
              <a:solidFill>
                <a:schemeClr val="bg1"/>
              </a:solidFill>
              <a:latin typeface="Calibri" panose="020F0502020204030204" pitchFamily="34" charset="0"/>
              <a:cs typeface="Calibri" panose="020F0502020204030204" pitchFamily="34" charset="0"/>
            </a:endParaRPr>
          </a:p>
        </p:txBody>
      </p:sp>
      <p:sp>
        <p:nvSpPr>
          <p:cNvPr id="25" name="Rounded Rectangle 19">
            <a:extLst>
              <a:ext uri="{FF2B5EF4-FFF2-40B4-BE49-F238E27FC236}">
                <a16:creationId xmlns:a16="http://schemas.microsoft.com/office/drawing/2014/main" id="{DDC3D382-A4C7-4135-AA8B-6CB36ABF58C3}"/>
              </a:ext>
            </a:extLst>
          </p:cNvPr>
          <p:cNvSpPr/>
          <p:nvPr/>
        </p:nvSpPr>
        <p:spPr>
          <a:xfrm>
            <a:off x="3471622" y="4889291"/>
            <a:ext cx="4075813" cy="335345"/>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QA" sz="1400" dirty="0">
                <a:solidFill>
                  <a:schemeClr val="bg1"/>
                </a:solidFill>
                <a:latin typeface="Calibri" panose="020F0502020204030204" pitchFamily="34" charset="0"/>
                <a:cs typeface="Calibri" panose="020F0502020204030204" pitchFamily="34" charset="0"/>
              </a:rPr>
              <a:t>7- روابط مفيدة </a:t>
            </a:r>
            <a:endParaRPr lang="ar-SA" sz="1400" dirty="0">
              <a:solidFill>
                <a:schemeClr val="bg1"/>
              </a:solidFill>
              <a:latin typeface="Calibri" panose="020F0502020204030204" pitchFamily="34" charset="0"/>
              <a:cs typeface="Calibri" panose="020F0502020204030204" pitchFamily="34" charset="0"/>
            </a:endParaRPr>
          </a:p>
        </p:txBody>
      </p:sp>
      <p:sp>
        <p:nvSpPr>
          <p:cNvPr id="16" name="Rounded Rectangle 11">
            <a:extLst>
              <a:ext uri="{FF2B5EF4-FFF2-40B4-BE49-F238E27FC236}">
                <a16:creationId xmlns:a16="http://schemas.microsoft.com/office/drawing/2014/main" id="{D02E04DF-E9AC-4AE8-8A20-CB7866CA0920}"/>
              </a:ext>
            </a:extLst>
          </p:cNvPr>
          <p:cNvSpPr/>
          <p:nvPr/>
        </p:nvSpPr>
        <p:spPr>
          <a:xfrm>
            <a:off x="3471621" y="5716659"/>
            <a:ext cx="4075813" cy="335345"/>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QA" sz="1400" dirty="0">
                <a:solidFill>
                  <a:schemeClr val="bg1"/>
                </a:solidFill>
                <a:latin typeface="Calibri" panose="020F0502020204030204" pitchFamily="34" charset="0"/>
                <a:cs typeface="Calibri" panose="020F0502020204030204" pitchFamily="34" charset="0"/>
              </a:rPr>
              <a:t>9- </a:t>
            </a:r>
            <a:r>
              <a:rPr lang="ar-QA" sz="1400" dirty="0" err="1">
                <a:solidFill>
                  <a:schemeClr val="bg1"/>
                </a:solidFill>
                <a:latin typeface="Calibri" panose="020F0502020204030204" pitchFamily="34" charset="0"/>
                <a:cs typeface="Calibri" panose="020F0502020204030204" pitchFamily="34" charset="0"/>
              </a:rPr>
              <a:t>إتصل</a:t>
            </a:r>
            <a:r>
              <a:rPr lang="ar-QA" sz="1400" dirty="0">
                <a:solidFill>
                  <a:schemeClr val="bg1"/>
                </a:solidFill>
                <a:latin typeface="Calibri" panose="020F0502020204030204" pitchFamily="34" charset="0"/>
                <a:cs typeface="Calibri" panose="020F0502020204030204" pitchFamily="34" charset="0"/>
              </a:rPr>
              <a:t> بنا </a:t>
            </a:r>
            <a:endParaRPr lang="ar-SA" sz="1400" dirty="0">
              <a:solidFill>
                <a:schemeClr val="bg1"/>
              </a:solidFill>
              <a:latin typeface="Calibri" panose="020F0502020204030204" pitchFamily="34" charset="0"/>
              <a:cs typeface="Calibri" panose="020F0502020204030204" pitchFamily="34" charset="0"/>
            </a:endParaRPr>
          </a:p>
        </p:txBody>
      </p:sp>
      <p:sp>
        <p:nvSpPr>
          <p:cNvPr id="17" name="Rounded Rectangle 7">
            <a:extLst>
              <a:ext uri="{FF2B5EF4-FFF2-40B4-BE49-F238E27FC236}">
                <a16:creationId xmlns:a16="http://schemas.microsoft.com/office/drawing/2014/main" id="{822E5D22-CD32-4391-861B-368127ECD7F2}"/>
              </a:ext>
            </a:extLst>
          </p:cNvPr>
          <p:cNvSpPr/>
          <p:nvPr/>
        </p:nvSpPr>
        <p:spPr>
          <a:xfrm>
            <a:off x="3553467" y="6159257"/>
            <a:ext cx="4075813" cy="326636"/>
          </a:xfrm>
          <a:prstGeom prst="round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nchorCtr="0"/>
          <a:lstStyle/>
          <a:p>
            <a:pPr algn="r" rtl="1"/>
            <a:r>
              <a:rPr lang="ar-QA" sz="1400" dirty="0">
                <a:solidFill>
                  <a:schemeClr val="bg1"/>
                </a:solidFill>
                <a:latin typeface="Calibri" panose="020F0502020204030204" pitchFamily="34" charset="0"/>
                <a:cs typeface="Calibri" panose="020F0502020204030204" pitchFamily="34" charset="0"/>
              </a:rPr>
              <a:t>10- أسئلة شائعة </a:t>
            </a:r>
            <a:endParaRPr lang="ar-QA" sz="1400" b="1" dirty="0">
              <a:solidFill>
                <a:schemeClr val="bg1"/>
              </a:solidFill>
              <a:latin typeface="Calibri" panose="020F0502020204030204" pitchFamily="34" charset="0"/>
              <a:cs typeface="Calibri" panose="020F0502020204030204" pitchFamily="34" charset="0"/>
            </a:endParaRPr>
          </a:p>
          <a:p>
            <a:pPr algn="r" rtl="1"/>
            <a:endParaRPr lang="ar-QA" sz="1400" b="1" dirty="0">
              <a:solidFill>
                <a:schemeClr val="bg1"/>
              </a:solidFill>
              <a:latin typeface="Calibri" panose="020F0502020204030204" pitchFamily="34" charset="0"/>
              <a:cs typeface="Calibri" panose="020F0502020204030204" pitchFamily="34" charset="0"/>
            </a:endParaRPr>
          </a:p>
          <a:p>
            <a:pPr algn="r" rtl="1"/>
            <a:endParaRPr lang="ar-SA" sz="1400" b="1" dirty="0">
              <a:solidFill>
                <a:schemeClr val="bg1"/>
              </a:solidFill>
              <a:latin typeface="Calibri" panose="020F0502020204030204" pitchFamily="34" charset="0"/>
              <a:cs typeface="Calibri" panose="020F0502020204030204" pitchFamily="34" charset="0"/>
            </a:endParaRPr>
          </a:p>
          <a:p>
            <a:pPr algn="r" rtl="1"/>
            <a:endParaRPr lang="ar-SA" sz="1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007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272" y="973668"/>
            <a:ext cx="9509760" cy="706964"/>
          </a:xfrm>
        </p:spPr>
        <p:txBody>
          <a:bodyPr/>
          <a:lstStyle/>
          <a:p>
            <a:pPr algn="r" rtl="1"/>
            <a:r>
              <a:rPr lang="ar-QA" b="1" dirty="0">
                <a:latin typeface="Calibri" panose="020F0502020204030204" pitchFamily="34" charset="0"/>
                <a:cs typeface="Calibri" panose="020F0502020204030204" pitchFamily="34" charset="0"/>
              </a:rPr>
              <a:t>المستفيد الحقيقي </a:t>
            </a:r>
            <a:endParaRPr lang="ar-SA"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79586" y="2320898"/>
            <a:ext cx="11463688" cy="4105308"/>
          </a:xfrm>
        </p:spPr>
        <p:txBody>
          <a:bodyPr>
            <a:normAutofit fontScale="62500" lnSpcReduction="20000"/>
          </a:bodyPr>
          <a:lstStyle/>
          <a:p>
            <a:pPr marL="457200" lvl="1" indent="0" algn="just" rtl="1">
              <a:buNone/>
            </a:pPr>
            <a:endParaRPr lang="en-GB" dirty="0">
              <a:latin typeface="Calibri" panose="020F0502020204030204" pitchFamily="34" charset="0"/>
              <a:cs typeface="Calibri" panose="020F0502020204030204" pitchFamily="34" charset="0"/>
            </a:endParaRPr>
          </a:p>
          <a:p>
            <a:pPr lvl="1" algn="just" rtl="1">
              <a:buFont typeface="Wingdings" panose="05000000000000000000" pitchFamily="2" charset="2"/>
              <a:buChar char="q"/>
            </a:pPr>
            <a:r>
              <a:rPr lang="ar-QA" sz="3200" b="1" dirty="0">
                <a:solidFill>
                  <a:schemeClr val="accent2">
                    <a:lumMod val="50000"/>
                  </a:schemeClr>
                </a:solidFill>
                <a:latin typeface="Calibri" panose="020F0502020204030204" pitchFamily="34" charset="0"/>
                <a:cs typeface="Calibri" panose="020F0502020204030204" pitchFamily="34" charset="0"/>
              </a:rPr>
              <a:t> المستفيد الحقيقي </a:t>
            </a:r>
            <a:r>
              <a:rPr lang="ar-QA" sz="3200" b="1" dirty="0">
                <a:solidFill>
                  <a:schemeClr val="tx1"/>
                </a:solidFill>
                <a:latin typeface="Calibri" panose="020F0502020204030204" pitchFamily="34" charset="0"/>
                <a:cs typeface="Calibri" panose="020F0502020204030204" pitchFamily="34" charset="0"/>
              </a:rPr>
              <a:t>هو </a:t>
            </a:r>
            <a:r>
              <a:rPr lang="ar-SA" sz="3200" b="1" dirty="0">
                <a:solidFill>
                  <a:schemeClr val="tx1"/>
                </a:solidFill>
                <a:latin typeface="Calibri" panose="020F0502020204030204" pitchFamily="34" charset="0"/>
                <a:cs typeface="Calibri" panose="020F0502020204030204" pitchFamily="34" charset="0"/>
              </a:rPr>
              <a:t>الشخص الطبيعي الذي يمتلك أو يُسيطر فعلياً على </a:t>
            </a:r>
            <a:r>
              <a:rPr lang="ar-QA" sz="3200" b="1" dirty="0">
                <a:solidFill>
                  <a:schemeClr val="tx1"/>
                </a:solidFill>
                <a:latin typeface="Calibri" panose="020F0502020204030204" pitchFamily="34" charset="0"/>
                <a:cs typeface="Calibri" panose="020F0502020204030204" pitchFamily="34" charset="0"/>
              </a:rPr>
              <a:t>العميل بشكل نهائي ،وذلك من خلال حصة ملكية أو حقوق تصويت، أو </a:t>
            </a:r>
            <a:r>
              <a:rPr lang="ar-SA" sz="3200" b="1" dirty="0">
                <a:solidFill>
                  <a:schemeClr val="tx1"/>
                </a:solidFill>
                <a:latin typeface="Calibri" panose="020F0502020204030204" pitchFamily="34" charset="0"/>
                <a:cs typeface="Calibri" panose="020F0502020204030204" pitchFamily="34" charset="0"/>
              </a:rPr>
              <a:t>الشخص الطبيعي الذي تتم العمليات نيابة عنه،</a:t>
            </a:r>
            <a:r>
              <a:rPr lang="ar-QA" sz="3200" b="1" dirty="0">
                <a:solidFill>
                  <a:schemeClr val="tx1"/>
                </a:solidFill>
                <a:latin typeface="Calibri" panose="020F0502020204030204" pitchFamily="34" charset="0"/>
                <a:cs typeface="Calibri" panose="020F0502020204030204" pitchFamily="34" charset="0"/>
              </a:rPr>
              <a:t>سواء بوكالة أو وصاية أو ولاية ،أو أي شكل آخر من اشكال السيطرة ،</a:t>
            </a:r>
            <a:r>
              <a:rPr lang="ar-SA" sz="3200" b="1" dirty="0">
                <a:solidFill>
                  <a:schemeClr val="tx1"/>
                </a:solidFill>
                <a:latin typeface="Calibri" panose="020F0502020204030204" pitchFamily="34" charset="0"/>
                <a:cs typeface="Calibri" panose="020F0502020204030204" pitchFamily="34" charset="0"/>
              </a:rPr>
              <a:t> كما </a:t>
            </a:r>
            <a:r>
              <a:rPr lang="ar-QA" sz="3200" b="1" dirty="0">
                <a:solidFill>
                  <a:schemeClr val="tx1"/>
                </a:solidFill>
                <a:latin typeface="Calibri" panose="020F0502020204030204" pitchFamily="34" charset="0"/>
                <a:cs typeface="Calibri" panose="020F0502020204030204" pitchFamily="34" charset="0"/>
              </a:rPr>
              <a:t>يتضمن</a:t>
            </a:r>
            <a:r>
              <a:rPr lang="ar-SA" sz="3200" b="1" dirty="0">
                <a:solidFill>
                  <a:schemeClr val="tx1"/>
                </a:solidFill>
                <a:latin typeface="Calibri" panose="020F0502020204030204" pitchFamily="34" charset="0"/>
                <a:cs typeface="Calibri" panose="020F0502020204030204" pitchFamily="34" charset="0"/>
              </a:rPr>
              <a:t> أيضاً الشخص الذي </a:t>
            </a:r>
            <a:r>
              <a:rPr lang="ar-QA" sz="3200" b="1" dirty="0">
                <a:solidFill>
                  <a:schemeClr val="tx1"/>
                </a:solidFill>
                <a:latin typeface="Calibri" panose="020F0502020204030204" pitchFamily="34" charset="0"/>
                <a:cs typeface="Calibri" panose="020F0502020204030204" pitchFamily="34" charset="0"/>
              </a:rPr>
              <a:t>يمتلك</a:t>
            </a:r>
            <a:r>
              <a:rPr lang="ar-SA" sz="3200" b="1" dirty="0">
                <a:solidFill>
                  <a:schemeClr val="tx1"/>
                </a:solidFill>
                <a:latin typeface="Calibri" panose="020F0502020204030204" pitchFamily="34" charset="0"/>
                <a:cs typeface="Calibri" panose="020F0502020204030204" pitchFamily="34" charset="0"/>
              </a:rPr>
              <a:t> سيطرة فعلية ونهائية على شخص معنوي أو ترتيب قانوني</a:t>
            </a:r>
            <a:r>
              <a:rPr lang="ar-QA" sz="3200" b="1" dirty="0">
                <a:solidFill>
                  <a:schemeClr val="tx1"/>
                </a:solidFill>
                <a:latin typeface="Calibri" panose="020F0502020204030204" pitchFamily="34" charset="0"/>
                <a:cs typeface="Calibri" panose="020F0502020204030204" pitchFamily="34" charset="0"/>
              </a:rPr>
              <a:t> بما في ذلك الشخص الذي يمارس سيطرة فعلية نهائية باي وسيلة كانت </a:t>
            </a:r>
            <a:r>
              <a:rPr lang="ar-SA" sz="3300" b="1" dirty="0">
                <a:solidFill>
                  <a:schemeClr val="tx1"/>
                </a:solidFill>
                <a:latin typeface="Calibri" panose="020F0502020204030204" pitchFamily="34" charset="0"/>
                <a:cs typeface="Calibri" panose="020F0502020204030204" pitchFamily="34" charset="0"/>
              </a:rPr>
              <a:t>.</a:t>
            </a:r>
            <a:endParaRPr lang="ar-QA" sz="3300" b="1" dirty="0">
              <a:solidFill>
                <a:schemeClr val="tx1"/>
              </a:solidFill>
              <a:latin typeface="Calibri" panose="020F0502020204030204" pitchFamily="34" charset="0"/>
              <a:cs typeface="Calibri" panose="020F0502020204030204" pitchFamily="34" charset="0"/>
            </a:endParaRPr>
          </a:p>
          <a:p>
            <a:pPr marL="971550" lvl="1" indent="-514350" algn="just" rtl="1">
              <a:buFont typeface="+mj-lt"/>
              <a:buAutoNum type="arabicPeriod"/>
            </a:pPr>
            <a:r>
              <a:rPr lang="ar-TN" sz="3200" b="1" dirty="0">
                <a:solidFill>
                  <a:schemeClr val="accent2">
                    <a:lumMod val="50000"/>
                  </a:schemeClr>
                </a:solidFill>
                <a:latin typeface="Calibri" panose="020F0502020204030204" pitchFamily="34" charset="0"/>
                <a:cs typeface="Calibri" panose="020F0502020204030204" pitchFamily="34" charset="0"/>
              </a:rPr>
              <a:t>تحديد المستفيد الحقيقي من قبل الجهات </a:t>
            </a:r>
            <a:r>
              <a:rPr lang="ar-TN" sz="3200" b="1" dirty="0" err="1">
                <a:solidFill>
                  <a:schemeClr val="accent2">
                    <a:lumMod val="50000"/>
                  </a:schemeClr>
                </a:solidFill>
                <a:latin typeface="Calibri" panose="020F0502020204030204" pitchFamily="34" charset="0"/>
                <a:cs typeface="Calibri" panose="020F0502020204030204" pitchFamily="34" charset="0"/>
              </a:rPr>
              <a:t>الخا</a:t>
            </a:r>
            <a:r>
              <a:rPr lang="ar-QA" sz="3200" b="1" dirty="0">
                <a:solidFill>
                  <a:schemeClr val="accent2">
                    <a:lumMod val="50000"/>
                  </a:schemeClr>
                </a:solidFill>
                <a:latin typeface="Calibri" panose="020F0502020204030204" pitchFamily="34" charset="0"/>
                <a:cs typeface="Calibri" panose="020F0502020204030204" pitchFamily="34" charset="0"/>
              </a:rPr>
              <a:t>ض</a:t>
            </a:r>
            <a:r>
              <a:rPr lang="ar-TN" sz="3200" b="1" dirty="0" err="1">
                <a:solidFill>
                  <a:schemeClr val="accent2">
                    <a:lumMod val="50000"/>
                  </a:schemeClr>
                </a:solidFill>
                <a:latin typeface="Calibri" panose="020F0502020204030204" pitchFamily="34" charset="0"/>
                <a:cs typeface="Calibri" panose="020F0502020204030204" pitchFamily="34" charset="0"/>
              </a:rPr>
              <a:t>عة</a:t>
            </a:r>
            <a:r>
              <a:rPr lang="ar-TN" sz="3200" b="1" dirty="0">
                <a:solidFill>
                  <a:schemeClr val="accent2">
                    <a:lumMod val="50000"/>
                  </a:schemeClr>
                </a:solidFill>
                <a:latin typeface="Calibri" panose="020F0502020204030204" pitchFamily="34" charset="0"/>
                <a:cs typeface="Calibri" panose="020F0502020204030204" pitchFamily="34" charset="0"/>
              </a:rPr>
              <a:t> في </a:t>
            </a:r>
            <a:r>
              <a:rPr lang="ar-TN" sz="3200" b="1" dirty="0" err="1">
                <a:solidFill>
                  <a:schemeClr val="accent2">
                    <a:lumMod val="50000"/>
                  </a:schemeClr>
                </a:solidFill>
                <a:latin typeface="Calibri" panose="020F0502020204030204" pitchFamily="34" charset="0"/>
                <a:cs typeface="Calibri" panose="020F0502020204030204" pitchFamily="34" charset="0"/>
              </a:rPr>
              <a:t>إط</a:t>
            </a:r>
            <a:r>
              <a:rPr lang="ar-QA" sz="3200" b="1" dirty="0">
                <a:solidFill>
                  <a:schemeClr val="accent2">
                    <a:lumMod val="50000"/>
                  </a:schemeClr>
                </a:solidFill>
                <a:latin typeface="Calibri" panose="020F0502020204030204" pitchFamily="34" charset="0"/>
                <a:cs typeface="Calibri" panose="020F0502020204030204" pitchFamily="34" charset="0"/>
              </a:rPr>
              <a:t>ار اتخاذ </a:t>
            </a:r>
            <a:r>
              <a:rPr lang="ar-TN" sz="3200" b="1" dirty="0">
                <a:solidFill>
                  <a:schemeClr val="accent2">
                    <a:lumMod val="50000"/>
                  </a:schemeClr>
                </a:solidFill>
                <a:latin typeface="Calibri" panose="020F0502020204030204" pitchFamily="34" charset="0"/>
                <a:cs typeface="Calibri" panose="020F0502020204030204" pitchFamily="34" charset="0"/>
              </a:rPr>
              <a:t>تدابير العناية الواجبة</a:t>
            </a:r>
            <a:r>
              <a:rPr lang="ar-QA" sz="3200" b="1" dirty="0">
                <a:solidFill>
                  <a:schemeClr val="accent2">
                    <a:lumMod val="50000"/>
                  </a:schemeClr>
                </a:solidFill>
                <a:latin typeface="Calibri" panose="020F0502020204030204" pitchFamily="34" charset="0"/>
                <a:cs typeface="Calibri" panose="020F0502020204030204" pitchFamily="34" charset="0"/>
              </a:rPr>
              <a:t>:</a:t>
            </a:r>
          </a:p>
          <a:p>
            <a:pPr lvl="1" algn="just" rtl="1">
              <a:buFontTx/>
              <a:buChar char="-"/>
            </a:pPr>
            <a:r>
              <a:rPr lang="ar-QA" sz="3300" b="1" dirty="0">
                <a:solidFill>
                  <a:schemeClr val="tx1"/>
                </a:solidFill>
                <a:latin typeface="Calibri" panose="020F0502020204030204" pitchFamily="34" charset="0"/>
                <a:cs typeface="Calibri" panose="020F0502020204030204" pitchFamily="34" charset="0"/>
              </a:rPr>
              <a:t>يجب على الجهات الخاضعة اتخاذ تدابير العناية الواجبة بما يشمل </a:t>
            </a:r>
            <a:r>
              <a:rPr lang="ar-TN" sz="3300" b="1" dirty="0">
                <a:solidFill>
                  <a:schemeClr val="tx1"/>
                </a:solidFill>
                <a:latin typeface="Calibri" panose="020F0502020204030204" pitchFamily="34" charset="0"/>
                <a:cs typeface="Calibri" panose="020F0502020204030204" pitchFamily="34" charset="0"/>
              </a:rPr>
              <a:t>التعرف على هوية العملاء </a:t>
            </a:r>
            <a:r>
              <a:rPr lang="ar-QA" sz="3300" b="1" dirty="0">
                <a:solidFill>
                  <a:schemeClr val="tx1"/>
                </a:solidFill>
                <a:latin typeface="Calibri" panose="020F0502020204030204" pitchFamily="34" charset="0"/>
                <a:cs typeface="Calibri" panose="020F0502020204030204" pitchFamily="34" charset="0"/>
              </a:rPr>
              <a:t>الدائمين أو العرضيين والتحقق </a:t>
            </a:r>
            <a:r>
              <a:rPr lang="ar-TN" sz="3300" b="1" dirty="0">
                <a:solidFill>
                  <a:schemeClr val="tx1"/>
                </a:solidFill>
                <a:latin typeface="Calibri" panose="020F0502020204030204" pitchFamily="34" charset="0"/>
                <a:cs typeface="Calibri" panose="020F0502020204030204" pitchFamily="34" charset="0"/>
              </a:rPr>
              <a:t>منها </a:t>
            </a:r>
            <a:r>
              <a:rPr lang="ar-QA" sz="3300" b="1" dirty="0">
                <a:solidFill>
                  <a:schemeClr val="tx1"/>
                </a:solidFill>
                <a:latin typeface="Calibri" panose="020F0502020204030204" pitchFamily="34" charset="0"/>
                <a:cs typeface="Calibri" panose="020F0502020204030204" pitchFamily="34" charset="0"/>
              </a:rPr>
              <a:t>بالاعتماد على وثائق أو بيانات أو معلومات أصلية من مصدر مستقل و موثوق . و تشمل هذه الإجراءات تحديد  هوية المستفيد الحقيقي و التحقق منها باستخدام وثائق أو معلومات أو بيانات من مصدر موثوق بما يقنع الجهات الخاضعة بأنها تعرف المستفيد الحقيقي. </a:t>
            </a:r>
          </a:p>
          <a:p>
            <a:pPr lvl="1" algn="just" rtl="1">
              <a:buFontTx/>
              <a:buChar char="-"/>
            </a:pPr>
            <a:r>
              <a:rPr lang="ar-TN" sz="3300" b="1" dirty="0">
                <a:solidFill>
                  <a:schemeClr val="tx1"/>
                </a:solidFill>
                <a:latin typeface="Calibri" panose="020F0502020204030204" pitchFamily="34" charset="0"/>
                <a:cs typeface="Calibri" panose="020F0502020204030204" pitchFamily="34" charset="0"/>
              </a:rPr>
              <a:t>إذا كان العميل، أو مالك الحصة المسيطرة، شركة مدرجة في البورصة تخضع لمتطلبات إفصاح تضمن التحقق من المستفيد الحقيقي بشفافية كافية، أو شركة تابعة لها تمتلك حصة مسيطرة فيها، فإنه يجوز </a:t>
            </a:r>
            <a:r>
              <a:rPr lang="ar-QA" sz="3300" b="1" dirty="0">
                <a:solidFill>
                  <a:schemeClr val="tx1"/>
                </a:solidFill>
                <a:latin typeface="Calibri" panose="020F0502020204030204" pitchFamily="34" charset="0"/>
                <a:cs typeface="Calibri" panose="020F0502020204030204" pitchFamily="34" charset="0"/>
              </a:rPr>
              <a:t>للجهات الخاضعة </a:t>
            </a:r>
            <a:r>
              <a:rPr lang="ar-TN" sz="3300" b="1" dirty="0">
                <a:solidFill>
                  <a:schemeClr val="tx1"/>
                </a:solidFill>
                <a:latin typeface="Calibri" panose="020F0502020204030204" pitchFamily="34" charset="0"/>
                <a:cs typeface="Calibri" panose="020F0502020204030204" pitchFamily="34" charset="0"/>
              </a:rPr>
              <a:t>عدم تحديد هوية أيّ مساهم أو مستفيد حقيقي في تلك الشركات، أو عدم التحقّق منها، ويمكن الحصول على بيانات الهوية من السجلات المتاحة للجمهور، أو من العميل، أو من أي مصادر أخرى موثوقـة</a:t>
            </a:r>
            <a:endParaRPr lang="ar-QA" sz="3300" b="1" dirty="0">
              <a:solidFill>
                <a:schemeClr val="tx1"/>
              </a:solidFill>
              <a:latin typeface="Calibri" panose="020F0502020204030204" pitchFamily="34" charset="0"/>
              <a:cs typeface="Calibri" panose="020F0502020204030204" pitchFamily="34" charset="0"/>
            </a:endParaRPr>
          </a:p>
          <a:p>
            <a:pPr lvl="1" algn="just" rtl="1">
              <a:buFontTx/>
              <a:buChar char="-"/>
            </a:pPr>
            <a:endParaRPr lang="en-GB" sz="3300" b="1" dirty="0">
              <a:solidFill>
                <a:schemeClr val="tx1"/>
              </a:solidFill>
              <a:latin typeface="Calibri" panose="020F0502020204030204" pitchFamily="34" charset="0"/>
              <a:cs typeface="Calibri" panose="020F0502020204030204" pitchFamily="34" charset="0"/>
            </a:endParaRPr>
          </a:p>
          <a:p>
            <a:pPr lvl="1" algn="just" rtl="1">
              <a:buFontTx/>
              <a:buChar char="-"/>
            </a:pPr>
            <a:endParaRPr lang="ar-QA" sz="3400" b="1" dirty="0">
              <a:solidFill>
                <a:schemeClr val="tx1"/>
              </a:solidFill>
              <a:latin typeface="Calibri" panose="020F0502020204030204" pitchFamily="34" charset="0"/>
              <a:cs typeface="Calibri" panose="020F0502020204030204" pitchFamily="34" charset="0"/>
            </a:endParaRPr>
          </a:p>
          <a:p>
            <a:pPr marL="457200" lvl="1" indent="0" algn="just" rtl="1">
              <a:buNone/>
            </a:pPr>
            <a:endParaRPr lang="ar-QA" sz="3200" b="1" dirty="0">
              <a:solidFill>
                <a:schemeClr val="accent2">
                  <a:lumMod val="50000"/>
                </a:schemeClr>
              </a:solidFill>
              <a:latin typeface="Calibri" panose="020F0502020204030204" pitchFamily="34" charset="0"/>
              <a:cs typeface="Calibri" panose="020F0502020204030204" pitchFamily="34" charset="0"/>
            </a:endParaRPr>
          </a:p>
          <a:p>
            <a:pPr lvl="1" algn="just" rtl="1">
              <a:buFont typeface="Wingdings" panose="05000000000000000000" pitchFamily="2" charset="2"/>
              <a:buChar char="q"/>
            </a:pPr>
            <a:endParaRPr lang="ar-SA" sz="3200" b="1" dirty="0">
              <a:solidFill>
                <a:schemeClr val="accent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6104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272" y="973668"/>
            <a:ext cx="9509760" cy="706964"/>
          </a:xfrm>
        </p:spPr>
        <p:txBody>
          <a:bodyPr/>
          <a:lstStyle/>
          <a:p>
            <a:pPr algn="r" rtl="1"/>
            <a:r>
              <a:rPr lang="ar-QA" b="1" dirty="0">
                <a:latin typeface="Calibri" panose="020F0502020204030204" pitchFamily="34" charset="0"/>
                <a:cs typeface="Calibri" panose="020F0502020204030204" pitchFamily="34" charset="0"/>
              </a:rPr>
              <a:t>المستفيد الحقيقي </a:t>
            </a:r>
            <a:endParaRPr lang="ar-SA"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79586" y="2320898"/>
            <a:ext cx="11463688" cy="4105308"/>
          </a:xfrm>
        </p:spPr>
        <p:txBody>
          <a:bodyPr>
            <a:normAutofit fontScale="85000" lnSpcReduction="10000"/>
          </a:bodyPr>
          <a:lstStyle/>
          <a:p>
            <a:pPr lvl="1" algn="just" rtl="1">
              <a:buFontTx/>
              <a:buChar char="-"/>
            </a:pPr>
            <a:r>
              <a:rPr lang="ar-QA" sz="2100" b="1" dirty="0">
                <a:solidFill>
                  <a:schemeClr val="tx1"/>
                </a:solidFill>
                <a:latin typeface="Calibri" panose="020F0502020204030204" pitchFamily="34" charset="0"/>
                <a:cs typeface="Calibri" panose="020F0502020204030204" pitchFamily="34" charset="0"/>
              </a:rPr>
              <a:t>لمزيد من المعلومات حول كيفية تعرف الجهات الخاضعة على المستفيد الحقيقي </a:t>
            </a:r>
            <a:r>
              <a:rPr lang="ar-TN" sz="2100" b="1" dirty="0">
                <a:solidFill>
                  <a:schemeClr val="tx1"/>
                </a:solidFill>
                <a:latin typeface="Calibri" panose="020F0502020204030204" pitchFamily="34" charset="0"/>
                <a:cs typeface="Calibri" panose="020F0502020204030204" pitchFamily="34" charset="0"/>
              </a:rPr>
              <a:t>في إطار اتخاذهم لتدابير العناية الواجبة تجاه عملائهم و ذلك تنفيذا لمقتضيات المادة 11 من القانون رقم (20) لسنة 2019 بإصدار قانون مكافحة غسل الأموال و تمويل الإرهاب و لائحته التنفيذية و قواعد التزامات مدققي الحسابات القانونيين و تجار المعادن الثمينة أو الأحجار الكريمة و مقدمي خدمات الصناديق الاستئمانية و الشركات بمتطلبات مكافحة غسل الأموال و تمويل الإرهاب الصادرة بموجب قرار وزير التجارة و الصناعة رقم (48) لسنة 2020</a:t>
            </a:r>
            <a:r>
              <a:rPr lang="ar-QA" sz="2100" b="1" dirty="0">
                <a:solidFill>
                  <a:schemeClr val="tx1"/>
                </a:solidFill>
                <a:latin typeface="Calibri" panose="020F0502020204030204" pitchFamily="34" charset="0"/>
                <a:cs typeface="Calibri" panose="020F0502020204030204" pitchFamily="34" charset="0"/>
              </a:rPr>
              <a:t> ، يرجى الرجوع الى:</a:t>
            </a:r>
          </a:p>
          <a:p>
            <a:pPr marL="457200" lvl="1" indent="0" algn="ctr" rtl="1">
              <a:buNone/>
            </a:pPr>
            <a:r>
              <a:rPr lang="ar-QA" sz="2100" b="1" dirty="0">
                <a:solidFill>
                  <a:schemeClr val="tx1"/>
                </a:solidFill>
                <a:latin typeface="Calibri" panose="020F0502020204030204" pitchFamily="34" charset="0"/>
                <a:cs typeface="Calibri" panose="020F0502020204030204" pitchFamily="34" charset="0"/>
              </a:rPr>
              <a:t> </a:t>
            </a:r>
            <a:r>
              <a:rPr lang="ar-QA" sz="2100" b="1" dirty="0">
                <a:solidFill>
                  <a:srgbClr val="00B0F0"/>
                </a:solidFill>
                <a:latin typeface="Calibri" panose="020F0502020204030204" pitchFamily="34" charset="0"/>
                <a:cs typeface="Calibri" panose="020F0502020204030204" pitchFamily="34" charset="0"/>
              </a:rPr>
              <a:t>الدليل الارشادي حول المستفيد الحقيقي ( </a:t>
            </a:r>
            <a:r>
              <a:rPr lang="en-US" sz="2100" b="1" dirty="0">
                <a:solidFill>
                  <a:srgbClr val="00B0F0"/>
                </a:solidFill>
                <a:latin typeface="Calibri" panose="020F0502020204030204" pitchFamily="34" charset="0"/>
                <a:cs typeface="Calibri" panose="020F0502020204030204" pitchFamily="34" charset="0"/>
              </a:rPr>
              <a:t>3</a:t>
            </a:r>
            <a:r>
              <a:rPr lang="ar-QA" sz="2100" b="1" dirty="0">
                <a:solidFill>
                  <a:srgbClr val="00B0F0"/>
                </a:solidFill>
                <a:latin typeface="Calibri" panose="020F0502020204030204" pitchFamily="34" charset="0"/>
                <a:cs typeface="Calibri" panose="020F0502020204030204" pitchFamily="34" charset="0"/>
              </a:rPr>
              <a:t>- تحديد المستفيد الحقيقي من قبل الجهات الخاضعة في اطار اتخاذ تدابير العناية الواجبة ) </a:t>
            </a:r>
            <a:r>
              <a:rPr lang="ar-QA" sz="2100" b="1" dirty="0">
                <a:solidFill>
                  <a:schemeClr val="tx1"/>
                </a:solidFill>
                <a:latin typeface="Calibri" panose="020F0502020204030204" pitchFamily="34" charset="0"/>
                <a:cs typeface="Calibri" panose="020F0502020204030204" pitchFamily="34" charset="0"/>
              </a:rPr>
              <a:t>. </a:t>
            </a:r>
          </a:p>
          <a:p>
            <a:pPr marL="457200" lvl="1" indent="0" algn="just" rtl="1">
              <a:buNone/>
            </a:pPr>
            <a:r>
              <a:rPr lang="ar-QA" sz="2000" b="1" dirty="0">
                <a:solidFill>
                  <a:schemeClr val="accent2">
                    <a:lumMod val="50000"/>
                  </a:schemeClr>
                </a:solidFill>
                <a:latin typeface="Calibri" panose="020F0502020204030204" pitchFamily="34" charset="0"/>
                <a:cs typeface="Calibri" panose="020F0502020204030204" pitchFamily="34" charset="0"/>
              </a:rPr>
              <a:t>2- </a:t>
            </a:r>
            <a:r>
              <a:rPr lang="ar-TN" sz="2000" b="1" dirty="0">
                <a:solidFill>
                  <a:schemeClr val="accent2">
                    <a:lumMod val="50000"/>
                  </a:schemeClr>
                </a:solidFill>
                <a:latin typeface="Calibri" panose="020F0502020204030204" pitchFamily="34" charset="0"/>
                <a:cs typeface="Calibri" panose="020F0502020204030204" pitchFamily="34" charset="0"/>
              </a:rPr>
              <a:t>تحديد المستفيد الحقيقي من قبل الجهات </a:t>
            </a:r>
            <a:r>
              <a:rPr lang="ar-TN" sz="2000" b="1" dirty="0" err="1">
                <a:solidFill>
                  <a:schemeClr val="accent2">
                    <a:lumMod val="50000"/>
                  </a:schemeClr>
                </a:solidFill>
                <a:latin typeface="Calibri" panose="020F0502020204030204" pitchFamily="34" charset="0"/>
                <a:cs typeface="Calibri" panose="020F0502020204030204" pitchFamily="34" charset="0"/>
              </a:rPr>
              <a:t>الخا</a:t>
            </a:r>
            <a:r>
              <a:rPr lang="ar-QA" sz="2000" b="1" dirty="0">
                <a:solidFill>
                  <a:schemeClr val="accent2">
                    <a:lumMod val="50000"/>
                  </a:schemeClr>
                </a:solidFill>
                <a:latin typeface="Calibri" panose="020F0502020204030204" pitchFamily="34" charset="0"/>
                <a:cs typeface="Calibri" panose="020F0502020204030204" pitchFamily="34" charset="0"/>
              </a:rPr>
              <a:t>ض</a:t>
            </a:r>
            <a:r>
              <a:rPr lang="ar-TN" sz="2000" b="1" dirty="0" err="1">
                <a:solidFill>
                  <a:schemeClr val="accent2">
                    <a:lumMod val="50000"/>
                  </a:schemeClr>
                </a:solidFill>
                <a:latin typeface="Calibri" panose="020F0502020204030204" pitchFamily="34" charset="0"/>
                <a:cs typeface="Calibri" panose="020F0502020204030204" pitchFamily="34" charset="0"/>
              </a:rPr>
              <a:t>عة</a:t>
            </a:r>
            <a:r>
              <a:rPr lang="ar-TN" sz="2000" b="1" dirty="0">
                <a:solidFill>
                  <a:schemeClr val="accent2">
                    <a:lumMod val="50000"/>
                  </a:schemeClr>
                </a:solidFill>
                <a:latin typeface="Calibri" panose="020F0502020204030204" pitchFamily="34" charset="0"/>
                <a:cs typeface="Calibri" panose="020F0502020204030204" pitchFamily="34" charset="0"/>
              </a:rPr>
              <a:t> </a:t>
            </a:r>
            <a:r>
              <a:rPr lang="ar-QA" sz="2000" b="1" dirty="0">
                <a:solidFill>
                  <a:schemeClr val="accent2">
                    <a:lumMod val="50000"/>
                  </a:schemeClr>
                </a:solidFill>
                <a:latin typeface="Calibri" panose="020F0502020204030204" pitchFamily="34" charset="0"/>
                <a:cs typeface="Calibri" panose="020F0502020204030204" pitchFamily="34" charset="0"/>
              </a:rPr>
              <a:t>اذا كانت شخصا معنويا أو ترتيبا قانونيا </a:t>
            </a:r>
            <a:r>
              <a:rPr lang="ar-QA" sz="3600" b="1" dirty="0">
                <a:solidFill>
                  <a:schemeClr val="accent2">
                    <a:lumMod val="50000"/>
                  </a:schemeClr>
                </a:solidFill>
                <a:latin typeface="Calibri" panose="020F0502020204030204" pitchFamily="34" charset="0"/>
                <a:cs typeface="Calibri" panose="020F0502020204030204" pitchFamily="34" charset="0"/>
              </a:rPr>
              <a:t>:</a:t>
            </a:r>
          </a:p>
          <a:p>
            <a:pPr lvl="1" algn="just" rtl="1">
              <a:buFontTx/>
              <a:buChar char="-"/>
            </a:pPr>
            <a:r>
              <a:rPr lang="ar-QA" sz="2100" b="1" dirty="0">
                <a:solidFill>
                  <a:schemeClr val="tx1"/>
                </a:solidFill>
                <a:latin typeface="Calibri" panose="020F0502020204030204" pitchFamily="34" charset="0"/>
                <a:cs typeface="Calibri" panose="020F0502020204030204" pitchFamily="34" charset="0"/>
              </a:rPr>
              <a:t>بموجب القانون رقم (1) لسنة 2020 بشأن السجل الاقتصادي الموحد، وقرار مجلس الوزراء رقم (12) لسنة 2020 باللائحة التنفيذية للقانون المشار إليه.، أصبح التصريح بالمستفيد الحقيقي إجراء إجبارياً لطلب الترخيص، أو القيد بالسجل التجاري، أو التعديل، أو التجديد بالنسبة للأشخاص المعنوية و الترتيبات القانونية ، بحيث لا يقبل أي من هذه الطلبات  ما لم يكن مرفقاً به التصريح بالمستفيد الحقيقي.</a:t>
            </a:r>
          </a:p>
          <a:p>
            <a:pPr lvl="1" algn="just" rtl="1">
              <a:buFontTx/>
              <a:buChar char="-"/>
            </a:pPr>
            <a:r>
              <a:rPr lang="ar-QA" sz="2100" b="1" dirty="0">
                <a:solidFill>
                  <a:schemeClr val="tx1"/>
                </a:solidFill>
                <a:latin typeface="Calibri" panose="020F0502020204030204" pitchFamily="34" charset="0"/>
                <a:cs typeface="Calibri" panose="020F0502020204030204" pitchFamily="34" charset="0"/>
              </a:rPr>
              <a:t> اذا كان مدققو الحسابات أو تجار المعادن الثمينة أو الأحجار الكريمة أو مقدمو خدمات الصناديق </a:t>
            </a:r>
            <a:r>
              <a:rPr lang="ar-QA" sz="2100" b="1" dirty="0" err="1">
                <a:solidFill>
                  <a:schemeClr val="tx1"/>
                </a:solidFill>
                <a:latin typeface="Calibri" panose="020F0502020204030204" pitchFamily="34" charset="0"/>
                <a:cs typeface="Calibri" panose="020F0502020204030204" pitchFamily="34" charset="0"/>
              </a:rPr>
              <a:t>الاستئمانية</a:t>
            </a:r>
            <a:r>
              <a:rPr lang="ar-QA" sz="2100" b="1" dirty="0">
                <a:solidFill>
                  <a:schemeClr val="tx1"/>
                </a:solidFill>
                <a:latin typeface="Calibri" panose="020F0502020204030204" pitchFamily="34" charset="0"/>
                <a:cs typeface="Calibri" panose="020F0502020204030204" pitchFamily="34" charset="0"/>
              </a:rPr>
              <a:t> و الشركات يمارسون نشاطهم في اطار شركة تجارية ، فانهم يكونون ملزمين بالتصريح بالمستفيد الحقيقي منهم </a:t>
            </a:r>
            <a:r>
              <a:rPr lang="ar-TN" sz="2100" b="1" dirty="0">
                <a:solidFill>
                  <a:schemeClr val="tx1"/>
                </a:solidFill>
                <a:latin typeface="Calibri" panose="020F0502020204030204" pitchFamily="34" charset="0"/>
                <a:cs typeface="Calibri" panose="020F0502020204030204" pitchFamily="34" charset="0"/>
              </a:rPr>
              <a:t>بالاستناد الى وثائق أو معلومات أو بيانات معتمدة، </a:t>
            </a:r>
            <a:r>
              <a:rPr lang="ar-QA" sz="2100" b="1" dirty="0">
                <a:solidFill>
                  <a:schemeClr val="tx1"/>
                </a:solidFill>
                <a:latin typeface="Calibri" panose="020F0502020204030204" pitchFamily="34" charset="0"/>
                <a:cs typeface="Calibri" panose="020F0502020204030204" pitchFamily="34" charset="0"/>
              </a:rPr>
              <a:t>وذلك عند طلب القيد بالسجل التجاري أو طلب تعديله أو تجديده طبق النموذج الذي تعده الإدارة المختصة للغرض .</a:t>
            </a:r>
          </a:p>
          <a:p>
            <a:pPr lvl="1" algn="just" rtl="1">
              <a:buFontTx/>
              <a:buChar char="-"/>
            </a:pPr>
            <a:endParaRPr lang="ar-QA" sz="2100" b="1" dirty="0">
              <a:solidFill>
                <a:schemeClr val="tx1"/>
              </a:solidFill>
              <a:latin typeface="Calibri" panose="020F0502020204030204" pitchFamily="34" charset="0"/>
              <a:cs typeface="Calibri" panose="020F0502020204030204" pitchFamily="34" charset="0"/>
            </a:endParaRPr>
          </a:p>
          <a:p>
            <a:pPr lvl="1" algn="just" rtl="1">
              <a:buFontTx/>
              <a:buChar char="-"/>
            </a:pPr>
            <a:endParaRPr lang="en-GB" sz="2100" b="1" dirty="0">
              <a:solidFill>
                <a:schemeClr val="tx1"/>
              </a:solidFill>
              <a:latin typeface="Calibri" panose="020F0502020204030204" pitchFamily="34" charset="0"/>
              <a:cs typeface="Calibri" panose="020F0502020204030204" pitchFamily="34" charset="0"/>
            </a:endParaRPr>
          </a:p>
          <a:p>
            <a:pPr lvl="1" algn="just" rtl="1">
              <a:buFontTx/>
              <a:buChar char="-"/>
            </a:pPr>
            <a:endParaRPr lang="ar-QA" sz="3400" b="1" dirty="0">
              <a:solidFill>
                <a:schemeClr val="tx1"/>
              </a:solidFill>
              <a:latin typeface="Calibri" panose="020F0502020204030204" pitchFamily="34" charset="0"/>
              <a:cs typeface="Calibri" panose="020F0502020204030204" pitchFamily="34" charset="0"/>
            </a:endParaRPr>
          </a:p>
          <a:p>
            <a:pPr marL="457200" lvl="1" indent="0" algn="just" rtl="1">
              <a:buNone/>
            </a:pPr>
            <a:endParaRPr lang="ar-QA" sz="3200" b="1" dirty="0">
              <a:solidFill>
                <a:schemeClr val="accent2">
                  <a:lumMod val="50000"/>
                </a:schemeClr>
              </a:solidFill>
              <a:latin typeface="Calibri" panose="020F0502020204030204" pitchFamily="34" charset="0"/>
              <a:cs typeface="Calibri" panose="020F0502020204030204" pitchFamily="34" charset="0"/>
            </a:endParaRPr>
          </a:p>
          <a:p>
            <a:pPr lvl="1" algn="just" rtl="1">
              <a:buFont typeface="Wingdings" panose="05000000000000000000" pitchFamily="2" charset="2"/>
              <a:buChar char="q"/>
            </a:pPr>
            <a:endParaRPr lang="ar-SA" sz="3200" b="1" dirty="0">
              <a:solidFill>
                <a:schemeClr val="accent2">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129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272" y="973668"/>
            <a:ext cx="9509760" cy="706964"/>
          </a:xfrm>
        </p:spPr>
        <p:txBody>
          <a:bodyPr/>
          <a:lstStyle/>
          <a:p>
            <a:pPr marL="457200" lvl="1" algn="just" rtl="1"/>
            <a:r>
              <a:rPr lang="ar-QA" sz="3200" b="1" dirty="0">
                <a:solidFill>
                  <a:schemeClr val="bg1"/>
                </a:solidFill>
                <a:latin typeface="Calibri" panose="020F0502020204030204" pitchFamily="34" charset="0"/>
                <a:cs typeface="Calibri" panose="020F0502020204030204" pitchFamily="34" charset="0"/>
              </a:rPr>
              <a:t>المستفيد الحقيقي</a:t>
            </a:r>
          </a:p>
        </p:txBody>
      </p:sp>
      <p:sp>
        <p:nvSpPr>
          <p:cNvPr id="3" name="Content Placeholder 2"/>
          <p:cNvSpPr>
            <a:spLocks noGrp="1"/>
          </p:cNvSpPr>
          <p:nvPr>
            <p:ph idx="1"/>
          </p:nvPr>
        </p:nvSpPr>
        <p:spPr>
          <a:xfrm>
            <a:off x="479586" y="2320898"/>
            <a:ext cx="11463688" cy="4105308"/>
          </a:xfrm>
        </p:spPr>
        <p:txBody>
          <a:bodyPr>
            <a:normAutofit fontScale="92500" lnSpcReduction="10000"/>
          </a:bodyPr>
          <a:lstStyle/>
          <a:p>
            <a:pPr marL="457200" lvl="1" indent="0" algn="just" rtl="1">
              <a:buNone/>
            </a:pPr>
            <a:endParaRPr lang="en-GB" dirty="0">
              <a:latin typeface="Calibri" panose="020F0502020204030204" pitchFamily="34" charset="0"/>
              <a:cs typeface="Calibri" panose="020F0502020204030204" pitchFamily="34" charset="0"/>
            </a:endParaRPr>
          </a:p>
          <a:p>
            <a:pPr marL="0" indent="0" algn="r" rtl="1">
              <a:buNone/>
            </a:pPr>
            <a:r>
              <a:rPr lang="ar-QA" sz="2800" b="1" dirty="0">
                <a:solidFill>
                  <a:schemeClr val="tx1"/>
                </a:solidFill>
                <a:latin typeface="Calibri" panose="020F0502020204030204" pitchFamily="34" charset="0"/>
                <a:cs typeface="Calibri" panose="020F0502020204030204" pitchFamily="34" charset="0"/>
              </a:rPr>
              <a:t>- لمعرفة المزيد حول خطوات التصريح بالمستفيد الحقيقي يرجى </a:t>
            </a:r>
            <a:r>
              <a:rPr lang="ar-QA" sz="2800" b="1" dirty="0">
                <a:hlinkClick r:id="rId2"/>
              </a:rPr>
              <a:t>((الضغط هنا))</a:t>
            </a:r>
            <a:r>
              <a:rPr lang="ar-QA" sz="2800" b="1" dirty="0"/>
              <a:t>.</a:t>
            </a:r>
            <a:r>
              <a:rPr lang="ar-QA" sz="2800" dirty="0"/>
              <a:t> </a:t>
            </a:r>
          </a:p>
          <a:p>
            <a:pPr marL="0" indent="0" algn="r" rtl="1">
              <a:buNone/>
            </a:pPr>
            <a:r>
              <a:rPr lang="ar-QA" sz="2900" b="1" dirty="0">
                <a:solidFill>
                  <a:schemeClr val="tx1"/>
                </a:solidFill>
                <a:latin typeface="Calibri" panose="020F0502020204030204" pitchFamily="34" charset="0"/>
                <a:cs typeface="Calibri" panose="020F0502020204030204" pitchFamily="34" charset="0"/>
              </a:rPr>
              <a:t>-</a:t>
            </a:r>
            <a:r>
              <a:rPr lang="ar-QA" sz="2200" b="1" dirty="0">
                <a:solidFill>
                  <a:schemeClr val="tx1"/>
                </a:solidFill>
                <a:latin typeface="Calibri" panose="020F0502020204030204" pitchFamily="34" charset="0"/>
                <a:cs typeface="Calibri" panose="020F0502020204030204" pitchFamily="34" charset="0"/>
              </a:rPr>
              <a:t>يحدد المستفيد الحقيقي أو المستفيدون الحقيقيون من الشركات التجارية على النحو التالي :</a:t>
            </a:r>
          </a:p>
          <a:p>
            <a:pPr lvl="0" algn="r" rtl="1"/>
            <a:r>
              <a:rPr lang="ar-SA" dirty="0"/>
              <a:t>الشخص الطبيعي أو الأشخاص الطبيعيون الذين يملكون بطريقة مباشرة أو غير مباشرة حصة ملكية مسيطرة فعليا لا تقل عن نسبة 20 % من رأس مال الشركة أو من حقوق التصويت بها</a:t>
            </a:r>
            <a:r>
              <a:rPr lang="fr-FR" dirty="0"/>
              <a:t>.</a:t>
            </a:r>
            <a:endParaRPr lang="en-GB" dirty="0"/>
          </a:p>
          <a:p>
            <a:pPr lvl="0" algn="r" rtl="1"/>
            <a:r>
              <a:rPr lang="ar-SA" dirty="0"/>
              <a:t> في الحالات التي لا يتم التوصل </a:t>
            </a:r>
            <a:r>
              <a:rPr lang="ar-TN" dirty="0"/>
              <a:t>فيها </a:t>
            </a:r>
            <a:r>
              <a:rPr lang="ar-SA" dirty="0"/>
              <a:t>الى تحديد هوية المستفيد الحقيقي أو عند وجود شك بأن الشخص الطبيعي الذي يملك حصة ملكية مسيطرة هو المستفيد الحقيقي وفقا لحكم البند السابق، أو عند عدم ممارسة أيّ شخص طبيعي للسيطرة من خلال حصة الملكية أو حقوق التصويت، يتم التحقق من هوية الشخص الطبيعي (أو الأشخاص الطبيعيين) الذي يمارس رقابة أو سيطرة فعلية أو قانونية بأيّ وسيلة كانت مباشرة أو غير مباشرة على الأجهزة التنفيذية أو الجمعية العامة للشركة أو على سير عملها، وذلك من خلال تحديد محتوى القرارات التي تتخذها الجمعية العامة بفضل حقوق التصويت التي يتصرف فيها أو من خلال تمتعه بوصفه شريكا أو مساهما بصلاحية تعيين أو عزل أغلبية أعضاء أجهزة الإدارة أو التسيير أو الرقابة في الشركة أو غير ذلك من أدوات الرقابة أو السيطرة</a:t>
            </a:r>
            <a:r>
              <a:rPr lang="fr-FR" dirty="0"/>
              <a:t>.</a:t>
            </a:r>
            <a:endParaRPr lang="en-GB" dirty="0"/>
          </a:p>
          <a:p>
            <a:pPr algn="r" rtl="1"/>
            <a:r>
              <a:rPr lang="ar-SA" dirty="0"/>
              <a:t> في حالة عدم التعرف على المستفيد الحقيقي وفقا للبندين السابقين، يكون المستفيد الحقيقي هو الشخص الطبيعي الذي له صفة التمثيل القانوني للشركة طبقا للتشريع المنظم لها</a:t>
            </a:r>
            <a:r>
              <a:rPr lang="ar-QA" sz="2200" b="1" dirty="0">
                <a:solidFill>
                  <a:schemeClr val="tx1"/>
                </a:solidFill>
                <a:latin typeface="Calibri" panose="020F0502020204030204" pitchFamily="34" charset="0"/>
                <a:cs typeface="Calibri" panose="020F0502020204030204" pitchFamily="34" charset="0"/>
              </a:rPr>
              <a:t> .</a:t>
            </a:r>
          </a:p>
          <a:p>
            <a:pPr marL="0" indent="0" algn="r" rtl="1">
              <a:buNone/>
            </a:pPr>
            <a:endParaRPr lang="ar-QA" sz="1800" b="1" dirty="0"/>
          </a:p>
        </p:txBody>
      </p:sp>
    </p:spTree>
    <p:extLst>
      <p:ext uri="{BB962C8B-B14F-4D97-AF65-F5344CB8AC3E}">
        <p14:creationId xmlns:p14="http://schemas.microsoft.com/office/powerpoint/2010/main" val="143258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2E66D-A3E6-4B55-AA8D-E9C2B53FBFF3}"/>
              </a:ext>
            </a:extLst>
          </p:cNvPr>
          <p:cNvSpPr>
            <a:spLocks noGrp="1"/>
          </p:cNvSpPr>
          <p:nvPr>
            <p:ph type="title"/>
          </p:nvPr>
        </p:nvSpPr>
        <p:spPr/>
        <p:txBody>
          <a:bodyPr/>
          <a:lstStyle/>
          <a:p>
            <a:pPr algn="r" rtl="1"/>
            <a:r>
              <a:rPr lang="ar-QA" b="1" dirty="0">
                <a:solidFill>
                  <a:schemeClr val="bg1"/>
                </a:solidFill>
                <a:latin typeface="Calibri" panose="020F0502020204030204" pitchFamily="34" charset="0"/>
                <a:cs typeface="Calibri" panose="020F0502020204030204" pitchFamily="34" charset="0"/>
              </a:rPr>
              <a:t>المستفيد الحقيقي</a:t>
            </a:r>
            <a:endParaRPr lang="en-GB" dirty="0"/>
          </a:p>
        </p:txBody>
      </p:sp>
      <p:sp>
        <p:nvSpPr>
          <p:cNvPr id="3" name="Content Placeholder 2">
            <a:extLst>
              <a:ext uri="{FF2B5EF4-FFF2-40B4-BE49-F238E27FC236}">
                <a16:creationId xmlns:a16="http://schemas.microsoft.com/office/drawing/2014/main" id="{5B70B835-6363-44E4-9E5D-B12E97E5EAF5}"/>
              </a:ext>
            </a:extLst>
          </p:cNvPr>
          <p:cNvSpPr>
            <a:spLocks noGrp="1"/>
          </p:cNvSpPr>
          <p:nvPr>
            <p:ph idx="1"/>
          </p:nvPr>
        </p:nvSpPr>
        <p:spPr/>
        <p:txBody>
          <a:bodyPr>
            <a:normAutofit/>
          </a:bodyPr>
          <a:lstStyle/>
          <a:p>
            <a:pPr marL="0" indent="0" algn="r" rtl="1">
              <a:buNone/>
            </a:pPr>
            <a:r>
              <a:rPr lang="ar-QA" sz="2200" b="1" dirty="0">
                <a:solidFill>
                  <a:schemeClr val="tx1"/>
                </a:solidFill>
                <a:latin typeface="Calibri" panose="020F0502020204030204" pitchFamily="34" charset="0"/>
                <a:cs typeface="Calibri" panose="020F0502020204030204" pitchFamily="34" charset="0"/>
              </a:rPr>
              <a:t>- لمزيد من المعلومات حول </a:t>
            </a:r>
            <a:r>
              <a:rPr lang="ar-TN" sz="2200" b="1" dirty="0">
                <a:solidFill>
                  <a:schemeClr val="tx1"/>
                </a:solidFill>
                <a:latin typeface="Calibri" panose="020F0502020204030204" pitchFamily="34" charset="0"/>
                <a:cs typeface="Calibri" panose="020F0502020204030204" pitchFamily="34" charset="0"/>
              </a:rPr>
              <a:t>الالتزامات المحمولة على الشركات التجارية وغيرها من الأشخاص المعنوية والترتيبات القانونية لتحديد هوية المستفيد الحقيقي منها والتصريح بالمعلومات المطلوبة عنه طبقا للقانون</a:t>
            </a:r>
            <a:r>
              <a:rPr lang="ar-QA" sz="2200" b="1" dirty="0">
                <a:solidFill>
                  <a:schemeClr val="tx1"/>
                </a:solidFill>
                <a:latin typeface="Calibri" panose="020F0502020204030204" pitchFamily="34" charset="0"/>
                <a:cs typeface="Calibri" panose="020F0502020204030204" pitchFamily="34" charset="0"/>
              </a:rPr>
              <a:t> و مسك سجل خاص للمعلومات المطلوبة عن المستفيدين الحقيقيين ، يرجى الرجوع الى:</a:t>
            </a:r>
          </a:p>
          <a:p>
            <a:pPr marL="0" indent="0" algn="r" rtl="1">
              <a:buNone/>
            </a:pPr>
            <a:r>
              <a:rPr lang="ar-QA" sz="2200" b="1" dirty="0">
                <a:solidFill>
                  <a:schemeClr val="tx1"/>
                </a:solidFill>
                <a:latin typeface="Calibri" panose="020F0502020204030204" pitchFamily="34" charset="0"/>
                <a:cs typeface="Calibri" panose="020F0502020204030204" pitchFamily="34" charset="0"/>
              </a:rPr>
              <a:t> </a:t>
            </a:r>
            <a:r>
              <a:rPr lang="ar-QA" sz="2300" b="1" dirty="0">
                <a:solidFill>
                  <a:srgbClr val="00B0F0"/>
                </a:solidFill>
                <a:latin typeface="Calibri" panose="020F0502020204030204" pitchFamily="34" charset="0"/>
                <a:cs typeface="Calibri" panose="020F0502020204030204" pitchFamily="34" charset="0"/>
              </a:rPr>
              <a:t>الدليل الارشادي حول المستفيد الحقيقي (4- تحديد المستفيد الحقيقي من قبل الأشخاص المعنوية و الترتيبات القانونية في إطار تدعيم الشفافية : السجل الاقتصادي الموحد ).</a:t>
            </a:r>
          </a:p>
          <a:p>
            <a:pPr algn="r" rtl="1">
              <a:buFontTx/>
              <a:buChar char="-"/>
            </a:pPr>
            <a:endParaRPr lang="ar-QA" dirty="0"/>
          </a:p>
          <a:p>
            <a:pPr marL="0" indent="0" algn="r" rtl="1">
              <a:buNone/>
            </a:pPr>
            <a:endParaRPr lang="en-GB" dirty="0"/>
          </a:p>
        </p:txBody>
      </p:sp>
    </p:spTree>
    <p:extLst>
      <p:ext uri="{BB962C8B-B14F-4D97-AF65-F5344CB8AC3E}">
        <p14:creationId xmlns:p14="http://schemas.microsoft.com/office/powerpoint/2010/main" val="2626044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8223</TotalTime>
  <Words>844</Words>
  <Application>Microsoft Office PowerPoint</Application>
  <PresentationFormat>Widescreen</PresentationFormat>
  <Paragraphs>42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Wingdings</vt:lpstr>
      <vt:lpstr>Wingdings 3</vt:lpstr>
      <vt:lpstr>Ion Boardroom</vt:lpstr>
      <vt:lpstr>مكافحة غسل الأموال و تمويل الإرهاب</vt:lpstr>
      <vt:lpstr>المستفيد الحقيقي </vt:lpstr>
      <vt:lpstr>المستفيد الحقيقي </vt:lpstr>
      <vt:lpstr>المستفيد الحقيقي</vt:lpstr>
      <vt:lpstr>المستفيد الحقيقي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إقتراح تصميم صفحة قسم غسل الأموال و تمويل الإرهاب</dc:title>
  <dc:creator>Windows User</dc:creator>
  <cp:lastModifiedBy>Salma Abida</cp:lastModifiedBy>
  <cp:revision>298</cp:revision>
  <dcterms:created xsi:type="dcterms:W3CDTF">2020-03-05T05:09:34Z</dcterms:created>
  <dcterms:modified xsi:type="dcterms:W3CDTF">2021-06-22T07:30:53Z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cc6a443-e4f4-4abf-babe-fc4ae6807d66_Enabled">
    <vt:lpwstr>true</vt:lpwstr>
  </property>
  <property fmtid="{D5CDD505-2E9C-101B-9397-08002B2CF9AE}" pid="3" name="MSIP_Label_ecc6a443-e4f4-4abf-babe-fc4ae6807d66_SetDate">
    <vt:lpwstr>2021-06-05T19:30:12Z</vt:lpwstr>
  </property>
  <property fmtid="{D5CDD505-2E9C-101B-9397-08002B2CF9AE}" pid="4" name="MSIP_Label_ecc6a443-e4f4-4abf-babe-fc4ae6807d66_Method">
    <vt:lpwstr>Standard</vt:lpwstr>
  </property>
  <property fmtid="{D5CDD505-2E9C-101B-9397-08002B2CF9AE}" pid="5" name="MSIP_Label_ecc6a443-e4f4-4abf-babe-fc4ae6807d66_Name">
    <vt:lpwstr>ecc6a443-e4f4-4abf-babe-fc4ae6807d66</vt:lpwstr>
  </property>
  <property fmtid="{D5CDD505-2E9C-101B-9397-08002B2CF9AE}" pid="6" name="MSIP_Label_ecc6a443-e4f4-4abf-babe-fc4ae6807d66_SiteId">
    <vt:lpwstr>dbbbce05-3c7d-4318-a718-2abda77a1062</vt:lpwstr>
  </property>
  <property fmtid="{D5CDD505-2E9C-101B-9397-08002B2CF9AE}" pid="7" name="MSIP_Label_ecc6a443-e4f4-4abf-babe-fc4ae6807d66_ActionId">
    <vt:lpwstr/>
  </property>
  <property fmtid="{D5CDD505-2E9C-101B-9397-08002B2CF9AE}" pid="8" name="MSIP_Label_ecc6a443-e4f4-4abf-babe-fc4ae6807d66_ContentBits">
    <vt:lpwstr>0</vt:lpwstr>
  </property>
</Properties>
</file>